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8" r:id="rId6"/>
    <p:sldId id="260" r:id="rId7"/>
    <p:sldId id="261" r:id="rId8"/>
    <p:sldId id="283" r:id="rId9"/>
    <p:sldId id="282" r:id="rId10"/>
    <p:sldId id="284" r:id="rId11"/>
    <p:sldId id="281" r:id="rId12"/>
    <p:sldId id="285" r:id="rId13"/>
    <p:sldId id="289" r:id="rId14"/>
    <p:sldId id="292" r:id="rId15"/>
    <p:sldId id="293" r:id="rId16"/>
    <p:sldId id="265" r:id="rId17"/>
    <p:sldId id="286" r:id="rId18"/>
    <p:sldId id="290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287" r:id="rId28"/>
    <p:sldId id="291" r:id="rId29"/>
    <p:sldId id="302" r:id="rId30"/>
    <p:sldId id="303" r:id="rId31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6889" autoAdjust="0"/>
  </p:normalViewPr>
  <p:slideViewPr>
    <p:cSldViewPr snapToGrid="0" snapToObjects="1" showGuides="1">
      <p:cViewPr varScale="1">
        <p:scale>
          <a:sx n="97" d="100"/>
          <a:sy n="97" d="100"/>
        </p:scale>
        <p:origin x="9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16.10.2014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16.10.2014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14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460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653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517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44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710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6777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321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4214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770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15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333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24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37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11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0959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784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 mit Unter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62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  <p:sldLayoutId id="2147483796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Software Engineering </a:t>
            </a:r>
            <a:r>
              <a:rPr lang="de-DE" dirty="0" err="1" smtClean="0"/>
              <a:t>and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Case Study 1 – Task 3</a:t>
            </a:r>
          </a:p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Team Blue </a:t>
            </a:r>
          </a:p>
          <a:p>
            <a:r>
              <a:rPr lang="de-CH" dirty="0"/>
              <a:t>Pira Mahendran, Stefan </a:t>
            </a:r>
            <a:r>
              <a:rPr lang="de-CH" dirty="0" err="1"/>
              <a:t>Johner</a:t>
            </a:r>
            <a:r>
              <a:rPr lang="de-CH" dirty="0"/>
              <a:t>, Michel </a:t>
            </a:r>
            <a:r>
              <a:rPr lang="de-CH" dirty="0" err="1"/>
              <a:t>Murbach</a:t>
            </a:r>
            <a:r>
              <a:rPr lang="de-CH" dirty="0"/>
              <a:t>, Amin </a:t>
            </a:r>
            <a:r>
              <a:rPr lang="de-CH" dirty="0" err="1"/>
              <a:t>Ghodrati</a:t>
            </a:r>
            <a:r>
              <a:rPr lang="de-CH" dirty="0"/>
              <a:t>, Sabine Martin</a:t>
            </a:r>
            <a:r>
              <a:rPr lang="de-CH"/>
              <a:t>, </a:t>
            </a:r>
            <a:r>
              <a:rPr lang="de-CH" smtClean="0"/>
              <a:t>Riza </a:t>
            </a:r>
            <a:r>
              <a:rPr lang="de-CH" dirty="0"/>
              <a:t>Ramsauer</a:t>
            </a:r>
          </a:p>
          <a:p>
            <a:pPr marL="0" indent="0">
              <a:buNone/>
            </a:pPr>
            <a:endParaRPr lang="de-DE" dirty="0" smtClean="0">
              <a:latin typeface="Lucida Sans"/>
              <a:cs typeface="Lucida Sans"/>
            </a:endParaRP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und Informatik /  Medizininformatik</a:t>
            </a: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 b="3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Jeder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für sich Aufzeichnung mögliche Prozesse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Einbindung zu Storyboard 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Zusammenfassung zu konkreten </a:t>
            </a:r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Cases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69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7" name="Grafik 6" descr="C:\Users\Michel\Desktop\Neuer Ordner\20141010_15111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9439" y="1655646"/>
            <a:ext cx="4871990" cy="351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C:\Users\Michel\Desktop\Neuer Ordner\20141010_15110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4533" y="1513527"/>
            <a:ext cx="4919199" cy="38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 descr="C:\Users\Michel\Desktop\Neuer Ordner\20141010_15104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16" y="978207"/>
            <a:ext cx="57531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C:\Users\Michel\Desktop\Neuer Ordner\20141010_15261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95353" y="1469281"/>
            <a:ext cx="4683224" cy="370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 descr="C:\Users\Michel\Desktop\Neuer Ordner\20141010_152308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52616" y="1420120"/>
            <a:ext cx="4712721" cy="3828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81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1" y="1392982"/>
            <a:ext cx="6189664" cy="4642248"/>
          </a:xfrm>
        </p:spPr>
      </p:pic>
      <p:sp>
        <p:nvSpPr>
          <p:cNvPr id="2" name="Rechteck 1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Storyboard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218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7" y="1445212"/>
            <a:ext cx="5948033" cy="4461025"/>
          </a:xfrm>
        </p:spPr>
      </p:pic>
      <p:sp>
        <p:nvSpPr>
          <p:cNvPr id="6" name="Rechteck 5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Cases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8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Prototype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8142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6" name="Inhaltsplatzhalter 5" descr="D:\Users\Stefan Johner\AppData\Local\Microsoft\Windows\INetCache\Content.Word\Startseite.jp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25" y="1184122"/>
            <a:ext cx="539115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3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5" name="Inhaltsplatzhalter 4" descr="D:\Users\Stefan Johner\AppData\Local\Microsoft\Windows\INetCache\Content.Word\prototyping3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 b="30555"/>
          <a:stretch/>
        </p:blipFill>
        <p:spPr bwMode="auto">
          <a:xfrm>
            <a:off x="736575" y="1277989"/>
            <a:ext cx="7562850" cy="3804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43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pic>
        <p:nvPicPr>
          <p:cNvPr id="5" name="Inhaltsplatzhalter 4" descr="D:\Users\Stefan Johner\AppData\Local\Microsoft\Windows\INetCache\Content.Word\prototyping3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 b="30555"/>
          <a:stretch/>
        </p:blipFill>
        <p:spPr bwMode="auto">
          <a:xfrm>
            <a:off x="736575" y="1277989"/>
            <a:ext cx="7562850" cy="3804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</a:t>
            </a:r>
            <a:endParaRPr lang="de-CH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0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 2</a:t>
            </a:r>
            <a:endParaRPr lang="de-CH" dirty="0">
              <a:sym typeface="Wingdings" panose="05000000000000000000" pitchFamily="2" charset="2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Grafik 15" descr="prototypin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3" b="21481"/>
          <a:stretch>
            <a:fillRect/>
          </a:stretch>
        </p:blipFill>
        <p:spPr bwMode="auto">
          <a:xfrm>
            <a:off x="2231924" y="1503735"/>
            <a:ext cx="4257443" cy="269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Grafik 16" descr="prototypin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8" b="33458"/>
          <a:stretch>
            <a:fillRect/>
          </a:stretch>
        </p:blipFill>
        <p:spPr bwMode="auto">
          <a:xfrm>
            <a:off x="2546633" y="4074656"/>
            <a:ext cx="3942734" cy="209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/>
          <p:cNvCxnSpPr/>
          <p:nvPr/>
        </p:nvCxnSpPr>
        <p:spPr>
          <a:xfrm flipH="1">
            <a:off x="3313471" y="3857214"/>
            <a:ext cx="594954" cy="342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Medikation 3</a:t>
            </a:r>
            <a:endParaRPr lang="de-CH" dirty="0">
              <a:sym typeface="Wingdings" panose="05000000000000000000" pitchFamily="2" charset="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nhaltsplatzhalter 11" descr="D:\Users\Stefan Johner\AppData\Local\Microsoft\Windows\INetCache\Content.Word\prototyping6.jp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6" b="29790"/>
          <a:stretch/>
        </p:blipFill>
        <p:spPr bwMode="auto">
          <a:xfrm>
            <a:off x="736600" y="1501140"/>
            <a:ext cx="7562850" cy="3967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11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Scoping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Research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Synthesize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Design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Prototype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Validate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smtClean="0"/>
              <a:t>Prozess Programm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0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Behandlung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nhaltsplatzhalter 10"/>
          <p:cNvPicPr>
            <a:picLocks noGrp="1"/>
          </p:cNvPicPr>
          <p:nvPr>
            <p:ph sz="half" idx="1"/>
          </p:nvPr>
        </p:nvPicPr>
        <p:blipFill rotWithShape="1">
          <a:blip r:embed="rId3"/>
          <a:srcRect r="17839"/>
          <a:stretch/>
        </p:blipFill>
        <p:spPr bwMode="auto">
          <a:xfrm>
            <a:off x="2421783" y="1439863"/>
            <a:ext cx="4300433" cy="4679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0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persönliche Daten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Grafik 11" descr="D:\Users\Stefan Johner\AppData\Local\Microsoft\Windows\INetCache\Content.Word\prototyping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9" b="31593"/>
          <a:stretch>
            <a:fillRect/>
          </a:stretch>
        </p:blipFill>
        <p:spPr bwMode="auto">
          <a:xfrm>
            <a:off x="1106651" y="1772476"/>
            <a:ext cx="6926304" cy="3999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4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persönliche Daten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Grafik 11" descr="D:\Users\Stefan Johner\AppData\Local\Microsoft\Windows\INetCache\Content.Word\prototyping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9" b="31593"/>
          <a:stretch>
            <a:fillRect/>
          </a:stretch>
        </p:blipFill>
        <p:spPr bwMode="auto">
          <a:xfrm>
            <a:off x="1106651" y="1772476"/>
            <a:ext cx="6926304" cy="3999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1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Prototype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78542" y="9000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 err="1" smtClean="0">
                <a:sym typeface="Wingdings" panose="05000000000000000000" pitchFamily="2" charset="2"/>
              </a:rPr>
              <a:t>Use</a:t>
            </a:r>
            <a:r>
              <a:rPr lang="de-CH" dirty="0" smtClean="0">
                <a:sym typeface="Wingdings" panose="05000000000000000000" pitchFamily="2" charset="2"/>
              </a:rPr>
              <a:t> Case «SOS»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25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7439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  <a:t/>
            </a:r>
            <a:br>
              <a:rPr kumimoji="0" lang="de-CH" altLang="de-DE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Lucida Sans" panose="020B0602030504020204" pitchFamily="34" charset="0"/>
                <a:cs typeface="Times New Roman" panose="02020603050405020304" pitchFamily="18" charset="0"/>
              </a:rPr>
            </a:br>
            <a:endParaRPr kumimoji="0" lang="de-DE" altLang="de-DE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Patient in SOS 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44" y="1685331"/>
            <a:ext cx="6817324" cy="390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Validate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1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b="1" dirty="0"/>
              <a:t>Kritische Fragen</a:t>
            </a:r>
            <a:endParaRPr lang="de-DE" b="1" dirty="0"/>
          </a:p>
          <a:p>
            <a:pPr lvl="0"/>
            <a:r>
              <a:rPr lang="de-CH" dirty="0" smtClean="0"/>
              <a:t>Ist </a:t>
            </a:r>
            <a:r>
              <a:rPr lang="de-CH" dirty="0"/>
              <a:t>die App intuitiv zu bedienen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Kann die App bei der Behandlung von suchtkranken Patienten hilfreich sein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Können die Kontrollfragen bei den Behandlungszielen und der Medikation die Compliance verbessern oder sind diese kontraproduktiv</a:t>
            </a:r>
            <a:r>
              <a:rPr lang="de-CH" dirty="0" smtClean="0"/>
              <a:t>?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Kann die Notfall-Funktion der App schützend für den Patienten wirken, bevor eine „echte“ Notfallsituation entsteht</a:t>
            </a:r>
            <a:r>
              <a:rPr lang="de-CH" dirty="0" smtClean="0"/>
              <a:t>?</a:t>
            </a:r>
          </a:p>
          <a:p>
            <a:pPr lvl="0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Validate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0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b="1" dirty="0"/>
              <a:t>Feedback des </a:t>
            </a:r>
            <a:r>
              <a:rPr lang="de-CH" b="1" dirty="0" smtClean="0"/>
              <a:t>Prototypen</a:t>
            </a:r>
          </a:p>
          <a:p>
            <a:pPr marL="457200" lvl="1" indent="0">
              <a:buNone/>
            </a:pPr>
            <a:endParaRPr lang="de-DE" b="1" dirty="0"/>
          </a:p>
          <a:p>
            <a:pPr lvl="0"/>
            <a:r>
              <a:rPr lang="de-CH" dirty="0" smtClean="0"/>
              <a:t>Gesamtkonzept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 smtClean="0"/>
              <a:t>vielversprechend </a:t>
            </a:r>
            <a:r>
              <a:rPr lang="de-CH" dirty="0"/>
              <a:t>bzgl. der </a:t>
            </a:r>
            <a:r>
              <a:rPr lang="de-CH" dirty="0" smtClean="0"/>
              <a:t>Nützlichkeit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Die Benutzerfreundlichkeit </a:t>
            </a:r>
            <a:endParaRPr lang="de-CH" dirty="0" smtClean="0"/>
          </a:p>
          <a:p>
            <a:pPr marL="0" lvl="0" indent="0">
              <a:buNone/>
            </a:pPr>
            <a:endParaRPr lang="de-CH" dirty="0" smtClean="0"/>
          </a:p>
          <a:p>
            <a:r>
              <a:rPr lang="de-CH" dirty="0" smtClean="0"/>
              <a:t>Die </a:t>
            </a:r>
            <a:r>
              <a:rPr lang="de-CH" dirty="0"/>
              <a:t>Hierarchie der </a:t>
            </a:r>
            <a:r>
              <a:rPr lang="de-CH" dirty="0" smtClean="0"/>
              <a:t>Menüpunkte </a:t>
            </a:r>
          </a:p>
          <a:p>
            <a:pPr marL="0" indent="0">
              <a:buNone/>
            </a:pPr>
            <a:endParaRPr lang="de-DE" dirty="0"/>
          </a:p>
          <a:p>
            <a:pPr lvl="0"/>
            <a:r>
              <a:rPr lang="de-CH" dirty="0"/>
              <a:t>Die </a:t>
            </a:r>
            <a:r>
              <a:rPr lang="de-CH" dirty="0" smtClean="0"/>
              <a:t>einzelnen Oberflächen müssen </a:t>
            </a:r>
            <a:r>
              <a:rPr lang="de-CH" dirty="0"/>
              <a:t>vereinfacht </a:t>
            </a:r>
            <a:r>
              <a:rPr lang="de-CH" dirty="0" smtClean="0"/>
              <a:t>werden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CH" dirty="0"/>
              <a:t>Der Funktionsumfang muss </a:t>
            </a:r>
            <a:r>
              <a:rPr lang="de-CH" dirty="0" smtClean="0"/>
              <a:t>bzgl</a:t>
            </a:r>
            <a:r>
              <a:rPr lang="de-CH" dirty="0"/>
              <a:t>. der Machbarkeit </a:t>
            </a:r>
            <a:r>
              <a:rPr lang="de-CH" dirty="0" smtClean="0"/>
              <a:t>überdacht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Validate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CH" b="1" dirty="0" smtClean="0"/>
              <a:t>Auszuschliessende Funktionen</a:t>
            </a:r>
            <a:endParaRPr lang="de-CH" b="1" dirty="0" smtClean="0"/>
          </a:p>
          <a:p>
            <a:pPr marL="457200" lvl="1" indent="0">
              <a:buNone/>
            </a:pPr>
            <a:endParaRPr lang="de-DE" b="1" dirty="0"/>
          </a:p>
          <a:p>
            <a:pPr lvl="0"/>
            <a:r>
              <a:rPr lang="de-CH" dirty="0" err="1" smtClean="0"/>
              <a:t>eRezept</a:t>
            </a:r>
            <a:endParaRPr lang="de-CH" dirty="0" smtClean="0"/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de-DE" dirty="0" smtClean="0"/>
              <a:t>SOS mit geographischer </a:t>
            </a:r>
            <a:r>
              <a:rPr lang="de-DE" smtClean="0"/>
              <a:t>Ortung </a:t>
            </a:r>
          </a:p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de-DE" dirty="0" smtClean="0"/>
              <a:t>Telemedizin </a:t>
            </a:r>
          </a:p>
          <a:p>
            <a:pPr lvl="0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Validate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0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Scoping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7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Ein Patient kann sich anhand einer mobilen App über die aktuellen Termine, Behandlungen und über die Medikation informieren.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Research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8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Internet-Recherche: </a:t>
            </a:r>
          </a:p>
          <a:p>
            <a:pPr marL="0" indent="0">
              <a:buNone/>
            </a:pPr>
            <a:endParaRPr lang="de-DE" dirty="0"/>
          </a:p>
          <a:p>
            <a:pPr lvl="0"/>
            <a:r>
              <a:rPr lang="de-CH" dirty="0" smtClean="0"/>
              <a:t>Apps </a:t>
            </a:r>
            <a:r>
              <a:rPr lang="de-CH" dirty="0"/>
              <a:t>für Patienten mit </a:t>
            </a:r>
            <a:r>
              <a:rPr lang="de-CH" dirty="0" smtClean="0"/>
              <a:t>ähnlichen </a:t>
            </a:r>
            <a:r>
              <a:rPr lang="de-CH" dirty="0"/>
              <a:t>Funktionalitäten (</a:t>
            </a:r>
            <a:r>
              <a:rPr lang="de-CH" dirty="0" err="1" smtClean="0"/>
              <a:t>Assisted</a:t>
            </a:r>
            <a:r>
              <a:rPr lang="de-CH" dirty="0" smtClean="0"/>
              <a:t> Living)</a:t>
            </a:r>
          </a:p>
          <a:p>
            <a:pPr marL="0" lvl="0" indent="0">
              <a:buNone/>
            </a:pPr>
            <a:endParaRPr lang="de-CH" dirty="0" smtClean="0"/>
          </a:p>
          <a:p>
            <a:pPr lvl="0"/>
            <a:r>
              <a:rPr lang="de-DE" dirty="0" smtClean="0"/>
              <a:t>Psychosomatik, Drogenambulanz, Suchtmedizin, Kinder und </a:t>
            </a:r>
            <a:r>
              <a:rPr lang="de-DE" dirty="0" err="1" smtClean="0"/>
              <a:t>Jugendpsychatrie</a:t>
            </a:r>
            <a:r>
              <a:rPr lang="de-DE" dirty="0" smtClean="0"/>
              <a:t>, Neurologie, REHA, Sozialdienst</a:t>
            </a:r>
          </a:p>
          <a:p>
            <a:pPr marL="0" lvl="0" indent="0">
              <a:buNone/>
            </a:pPr>
            <a:endParaRPr lang="de-CH" dirty="0" smtClean="0"/>
          </a:p>
          <a:p>
            <a:r>
              <a:rPr lang="de-CH" dirty="0"/>
              <a:t> </a:t>
            </a:r>
            <a:r>
              <a:rPr lang="de-CH" dirty="0" smtClean="0"/>
              <a:t>Geeignete Quellen:</a:t>
            </a:r>
          </a:p>
          <a:p>
            <a:pPr lvl="1"/>
            <a:r>
              <a:rPr lang="de-CH" dirty="0" smtClean="0"/>
              <a:t>1. Interview</a:t>
            </a:r>
            <a:r>
              <a:rPr lang="de-CH" dirty="0"/>
              <a:t>:</a:t>
            </a:r>
            <a:endParaRPr lang="de-DE" dirty="0"/>
          </a:p>
          <a:p>
            <a:pPr lvl="2"/>
            <a:r>
              <a:rPr lang="de-CH" dirty="0"/>
              <a:t>Frau Nicole </a:t>
            </a:r>
            <a:r>
              <a:rPr lang="de-CH" dirty="0" err="1"/>
              <a:t>Zogg</a:t>
            </a:r>
            <a:r>
              <a:rPr lang="de-CH" dirty="0"/>
              <a:t>, 34 jährig</a:t>
            </a:r>
          </a:p>
          <a:p>
            <a:pPr lvl="2"/>
            <a:r>
              <a:rPr lang="de-CH" dirty="0"/>
              <a:t>100% als MTRA Universitätsspital </a:t>
            </a:r>
            <a:r>
              <a:rPr lang="de-CH" dirty="0" smtClean="0"/>
              <a:t>Basel</a:t>
            </a:r>
          </a:p>
          <a:p>
            <a:pPr lvl="1"/>
            <a:r>
              <a:rPr lang="de-CH" dirty="0" smtClean="0"/>
              <a:t>2. Interview:</a:t>
            </a:r>
          </a:p>
          <a:p>
            <a:pPr lvl="1"/>
            <a:r>
              <a:rPr lang="de-CH" dirty="0" smtClean="0"/>
              <a:t>Dr</a:t>
            </a:r>
            <a:r>
              <a:rPr lang="de-CH" dirty="0"/>
              <a:t>. Patrick </a:t>
            </a:r>
            <a:r>
              <a:rPr lang="de-CH" dirty="0" err="1"/>
              <a:t>Haemmerle</a:t>
            </a:r>
            <a:r>
              <a:rPr lang="de-CH" dirty="0"/>
              <a:t>, spezialisiert auf Kinder- und Jugendpsychiatrie</a:t>
            </a:r>
            <a:endParaRPr lang="de-DE" sz="2400" dirty="0"/>
          </a:p>
          <a:p>
            <a:pPr lvl="0"/>
            <a:endParaRPr lang="de-DE" sz="2400" dirty="0"/>
          </a:p>
          <a:p>
            <a:pPr lvl="1"/>
            <a:endParaRPr lang="de-CH" dirty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Research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6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Synthesize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6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600" dirty="0" smtClean="0"/>
              <a:t>Aus unser Research </a:t>
            </a:r>
            <a:r>
              <a:rPr lang="de-DE" sz="1600" dirty="0" smtClean="0">
                <a:sym typeface="Wingdings" panose="05000000000000000000" pitchFamily="2" charset="2"/>
              </a:rPr>
              <a:t> Beschluss Suchtmedizin </a:t>
            </a:r>
          </a:p>
          <a:p>
            <a:pPr marL="0" indent="0">
              <a:buNone/>
            </a:pPr>
            <a:endParaRPr lang="de-DE" sz="1600" dirty="0" smtClean="0">
              <a:sym typeface="Wingdings" panose="05000000000000000000" pitchFamily="2" charset="2"/>
            </a:endParaRPr>
          </a:p>
          <a:p>
            <a:r>
              <a:rPr lang="de-DE" sz="1600" dirty="0" smtClean="0">
                <a:sym typeface="Wingdings" panose="05000000000000000000" pitchFamily="2" charset="2"/>
              </a:rPr>
              <a:t>Interview:</a:t>
            </a:r>
          </a:p>
          <a:p>
            <a:pPr lvl="1"/>
            <a:r>
              <a:rPr lang="de-CH" sz="1600" dirty="0" smtClean="0"/>
              <a:t>Ablauf (Terminvergabe)</a:t>
            </a:r>
            <a:r>
              <a:rPr lang="de-CH" sz="1600" dirty="0"/>
              <a:t> </a:t>
            </a:r>
            <a:endParaRPr lang="de-CH" sz="1600" dirty="0" smtClean="0"/>
          </a:p>
          <a:p>
            <a:pPr lvl="1"/>
            <a:r>
              <a:rPr lang="de-CH" sz="1600" dirty="0" smtClean="0"/>
              <a:t>Wie </a:t>
            </a:r>
            <a:r>
              <a:rPr lang="de-CH" sz="1600" dirty="0"/>
              <a:t>organisiert sich der Patient</a:t>
            </a:r>
            <a:r>
              <a:rPr lang="de-CH" sz="1600" dirty="0" smtClean="0"/>
              <a:t>?</a:t>
            </a:r>
          </a:p>
          <a:p>
            <a:pPr lvl="1"/>
            <a:r>
              <a:rPr lang="de-CH" sz="1600" dirty="0" smtClean="0"/>
              <a:t>Welche </a:t>
            </a:r>
            <a:r>
              <a:rPr lang="de-CH" sz="1600" dirty="0"/>
              <a:t>Informationen sind wichtig bei einem Notfall?	</a:t>
            </a:r>
            <a:endParaRPr lang="de-DE" sz="1600" dirty="0"/>
          </a:p>
          <a:p>
            <a:pPr lvl="1"/>
            <a:r>
              <a:rPr lang="de-CH" sz="1600" dirty="0" smtClean="0"/>
              <a:t>Bei </a:t>
            </a:r>
            <a:r>
              <a:rPr lang="de-CH" sz="1600" dirty="0"/>
              <a:t>welchen Prozess verliert man am meisten Zeit?</a:t>
            </a:r>
            <a:endParaRPr lang="de-DE" sz="1600" dirty="0"/>
          </a:p>
          <a:p>
            <a:pPr lvl="1"/>
            <a:r>
              <a:rPr lang="de-CH" sz="1600" dirty="0" smtClean="0"/>
              <a:t>Wann wird der Patient/ die Patientin überfordert? </a:t>
            </a:r>
          </a:p>
          <a:p>
            <a:pPr marL="457200" lvl="1" indent="0">
              <a:buNone/>
            </a:pPr>
            <a:endParaRPr lang="de-CH" sz="1600" dirty="0" smtClean="0"/>
          </a:p>
          <a:p>
            <a:r>
              <a:rPr lang="de-CH" sz="1600" dirty="0" smtClean="0"/>
              <a:t>Information:</a:t>
            </a:r>
          </a:p>
          <a:p>
            <a:pPr lvl="1"/>
            <a:r>
              <a:rPr lang="de-CH" sz="1600" dirty="0" smtClean="0"/>
              <a:t>Behandlung</a:t>
            </a:r>
          </a:p>
          <a:p>
            <a:pPr lvl="1"/>
            <a:r>
              <a:rPr lang="de-CH" sz="1600" dirty="0" smtClean="0"/>
              <a:t>Aktuelle Medikation</a:t>
            </a:r>
          </a:p>
          <a:p>
            <a:pPr lvl="1"/>
            <a:r>
              <a:rPr lang="de-CH" sz="1600" dirty="0" smtClean="0"/>
              <a:t>Patient Summary 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Synthesize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2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Design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55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472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8ce3fe262384aec44c467c9d705f95d9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84a71d02007a831ccb7d7e7d2c202add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0FDAEB-5172-4F6A-8A5C-B45BD234C9BF}">
  <ds:schemaRefs>
    <ds:schemaRef ds:uri="2551ef7e-3b29-44d1-a8ad-ef34c26bfc60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63c724b1-652e-424f-8d99-4ee50906728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263941E-007A-4083-84D1-4E9F9957F9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290</Words>
  <Application>Microsoft Office PowerPoint</Application>
  <PresentationFormat>Bildschirmpräsentation (4:3)</PresentationFormat>
  <Paragraphs>141</Paragraphs>
  <Slides>27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Times New Roman</vt:lpstr>
      <vt:lpstr>Wingdings</vt:lpstr>
      <vt:lpstr>BFH_PPT_Vorlage</vt:lpstr>
      <vt:lpstr>Software Engineering and Design</vt:lpstr>
      <vt:lpstr>Design Thinking Prozess Programm</vt:lpstr>
      <vt:lpstr>Design Thinking</vt:lpstr>
      <vt:lpstr>Scoping</vt:lpstr>
      <vt:lpstr>Design Thinking</vt:lpstr>
      <vt:lpstr>Research</vt:lpstr>
      <vt:lpstr>Design Thinking</vt:lpstr>
      <vt:lpstr>Synthesize</vt:lpstr>
      <vt:lpstr>Design Thinking</vt:lpstr>
      <vt:lpstr>Design</vt:lpstr>
      <vt:lpstr>Design</vt:lpstr>
      <vt:lpstr>Design</vt:lpstr>
      <vt:lpstr>Design</vt:lpstr>
      <vt:lpstr>Design Thinking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Prototype</vt:lpstr>
      <vt:lpstr>Design Thinking</vt:lpstr>
      <vt:lpstr>Validate</vt:lpstr>
      <vt:lpstr>Validate</vt:lpstr>
      <vt:lpstr>Validate</vt:lpstr>
    </vt:vector>
  </TitlesOfParts>
  <Company>Berner Fachhochschule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Pira Mahendran</cp:lastModifiedBy>
  <cp:revision>37</cp:revision>
  <cp:lastPrinted>2013-04-25T14:17:09Z</cp:lastPrinted>
  <dcterms:created xsi:type="dcterms:W3CDTF">2013-04-25T14:36:44Z</dcterms:created>
  <dcterms:modified xsi:type="dcterms:W3CDTF">2014-10-16T13:30:59Z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